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7" r:id="rId19"/>
    <p:sldId id="273" r:id="rId20"/>
    <p:sldId id="274" r:id="rId21"/>
    <p:sldId id="275" r:id="rId22"/>
    <p:sldId id="276"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9" autoAdjust="0"/>
    <p:restoredTop sz="94690" autoAdjust="0"/>
  </p:normalViewPr>
  <p:slideViewPr>
    <p:cSldViewPr>
      <p:cViewPr varScale="1">
        <p:scale>
          <a:sx n="80" d="100"/>
          <a:sy n="80" d="100"/>
        </p:scale>
        <p:origin x="-8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EF4938-26F4-4115-97B6-1F10C3E4B2F9}" type="datetimeFigureOut">
              <a:rPr lang="en-US" smtClean="0"/>
              <a:t>9/12/2011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75CE17-A815-4209-B5D9-A54F82FA5DF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75CE17-A815-4209-B5D9-A54F82FA5DF9}"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A226D669-5FC3-4B83-BBCE-F67977CF97D3}" type="datetimeFigureOut">
              <a:rPr lang="en-US" smtClean="0"/>
              <a:t>9/12/2011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1226959-B123-40F4-98C4-45F462AD6D21}"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226959-B123-40F4-98C4-45F462AD6D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226959-B123-40F4-98C4-45F462AD6D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226959-B123-40F4-98C4-45F462AD6D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A226D669-5FC3-4B83-BBCE-F67977CF97D3}" type="datetimeFigureOut">
              <a:rPr lang="en-US" smtClean="0"/>
              <a:t>9/12/2011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1226959-B123-40F4-98C4-45F462AD6D21}"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1226959-B123-40F4-98C4-45F462AD6D21}"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1226959-B123-40F4-98C4-45F462AD6D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1226959-B123-40F4-98C4-45F462AD6D21}"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226D669-5FC3-4B83-BBCE-F67977CF97D3}" type="datetimeFigureOut">
              <a:rPr lang="en-US" smtClean="0"/>
              <a:t>9/12/2011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1226959-B123-40F4-98C4-45F462AD6D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A226D669-5FC3-4B83-BBCE-F67977CF97D3}" type="datetimeFigureOut">
              <a:rPr lang="en-US" smtClean="0"/>
              <a:t>9/12/2011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1226959-B123-40F4-98C4-45F462AD6D21}"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A226D669-5FC3-4B83-BBCE-F67977CF97D3}" type="datetimeFigureOut">
              <a:rPr lang="en-US" smtClean="0"/>
              <a:t>9/12/2011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1226959-B123-40F4-98C4-45F462AD6D21}"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A226D669-5FC3-4B83-BBCE-F67977CF97D3}" type="datetimeFigureOut">
              <a:rPr lang="en-US" smtClean="0"/>
              <a:t>9/12/2011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1226959-B123-40F4-98C4-45F462AD6D21}"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Maximizing Turnout Performance</a:t>
            </a:r>
            <a:endParaRPr lang="en-US" dirty="0"/>
          </a:p>
        </p:txBody>
      </p:sp>
      <p:sp>
        <p:nvSpPr>
          <p:cNvPr id="3" name="Subtitle 2"/>
          <p:cNvSpPr>
            <a:spLocks noGrp="1"/>
          </p:cNvSpPr>
          <p:nvPr>
            <p:ph type="subTitle" idx="1"/>
          </p:nvPr>
        </p:nvSpPr>
        <p:spPr/>
        <p:txBody>
          <a:bodyPr/>
          <a:lstStyle/>
          <a:p>
            <a:r>
              <a:rPr lang="en-US" dirty="0" smtClean="0"/>
              <a:t>Presented by Rob Spangler</a:t>
            </a:r>
          </a:p>
          <a:p>
            <a:r>
              <a:rPr lang="en-US" dirty="0" smtClean="0"/>
              <a:t>09/21/2011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Correcting gauge problems</a:t>
            </a:r>
            <a:endParaRPr lang="en-US" dirty="0"/>
          </a:p>
        </p:txBody>
      </p:sp>
      <p:sp>
        <p:nvSpPr>
          <p:cNvPr id="3" name="Content Placeholder 2"/>
          <p:cNvSpPr>
            <a:spLocks noGrp="1"/>
          </p:cNvSpPr>
          <p:nvPr>
            <p:ph idx="1"/>
          </p:nvPr>
        </p:nvSpPr>
        <p:spPr/>
        <p:txBody>
          <a:bodyPr>
            <a:normAutofit lnSpcReduction="10000"/>
          </a:bodyPr>
          <a:lstStyle/>
          <a:p>
            <a:r>
              <a:rPr lang="en-US" dirty="0" smtClean="0"/>
              <a:t>Shinohara/</a:t>
            </a:r>
            <a:r>
              <a:rPr lang="en-US" dirty="0" err="1" smtClean="0"/>
              <a:t>Walthers</a:t>
            </a:r>
            <a:r>
              <a:rPr lang="en-US" dirty="0" smtClean="0"/>
              <a:t> and Micro Engineering check gauge:  File the back side of the frog’s wing rails until the </a:t>
            </a:r>
            <a:r>
              <a:rPr lang="en-US" dirty="0" err="1" smtClean="0"/>
              <a:t>flangeway</a:t>
            </a:r>
            <a:r>
              <a:rPr lang="en-US" dirty="0" smtClean="0"/>
              <a:t> gauge fits properly.  Full correction may not be possible due to the way the turnout is manufactured.</a:t>
            </a:r>
          </a:p>
          <a:p>
            <a:r>
              <a:rPr lang="en-US" dirty="0" smtClean="0"/>
              <a:t>Shinohara/</a:t>
            </a:r>
            <a:r>
              <a:rPr lang="en-US" dirty="0" err="1" smtClean="0"/>
              <a:t>Walthers</a:t>
            </a:r>
            <a:r>
              <a:rPr lang="en-US" dirty="0" smtClean="0"/>
              <a:t> wide gauge elsewhere: Remove plastic ties at the ends of the turnout, and re-spike on wood ties.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Alignment</a:t>
            </a:r>
            <a:endParaRPr lang="en-US" dirty="0"/>
          </a:p>
        </p:txBody>
      </p:sp>
      <p:sp>
        <p:nvSpPr>
          <p:cNvPr id="3" name="Content Placeholder 2"/>
          <p:cNvSpPr>
            <a:spLocks noGrp="1"/>
          </p:cNvSpPr>
          <p:nvPr>
            <p:ph idx="1"/>
          </p:nvPr>
        </p:nvSpPr>
        <p:spPr/>
        <p:txBody>
          <a:bodyPr/>
          <a:lstStyle/>
          <a:p>
            <a:pPr>
              <a:buNone/>
            </a:pPr>
            <a:r>
              <a:rPr lang="en-US" dirty="0" smtClean="0"/>
              <a:t>Does everything line up?  Do all parts of the turnout align properly so wheels can smoothly travel through the entire turnout?  Are there any spots where mechanical interferences can occur?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Common alignment problems by brand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Atlas: Frog casting misaligned, sharp notches at points, heel of point rail doesn’t line up with closure rail, casting flash around frog, tie strip crooked, points bend away from stock rails.</a:t>
            </a:r>
          </a:p>
          <a:p>
            <a:r>
              <a:rPr lang="en-US" dirty="0" smtClean="0"/>
              <a:t>Shinohara/</a:t>
            </a:r>
            <a:r>
              <a:rPr lang="en-US" dirty="0" err="1" smtClean="0"/>
              <a:t>Walthers</a:t>
            </a:r>
            <a:r>
              <a:rPr lang="en-US" dirty="0" smtClean="0"/>
              <a:t>: vertical misalignment at frog, casting flash around frog, tie strip crooked, blunt points, copper contact strip crooked at points.</a:t>
            </a:r>
          </a:p>
          <a:p>
            <a:r>
              <a:rPr lang="en-US" dirty="0" smtClean="0"/>
              <a:t>Micro Engineering: Frog casting misaligned, blunt points.</a:t>
            </a:r>
          </a:p>
          <a:p>
            <a:r>
              <a:rPr lang="en-US" dirty="0" err="1" smtClean="0"/>
              <a:t>Peco</a:t>
            </a:r>
            <a:r>
              <a:rPr lang="en-US" dirty="0" smtClean="0"/>
              <a:t>: See if the clinic provides any hints…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Correcting alignment problems</a:t>
            </a:r>
            <a:endParaRPr lang="en-US" dirty="0"/>
          </a:p>
        </p:txBody>
      </p:sp>
      <p:sp>
        <p:nvSpPr>
          <p:cNvPr id="3" name="Content Placeholder 2"/>
          <p:cNvSpPr>
            <a:spLocks noGrp="1"/>
          </p:cNvSpPr>
          <p:nvPr>
            <p:ph idx="1"/>
          </p:nvPr>
        </p:nvSpPr>
        <p:spPr/>
        <p:txBody>
          <a:bodyPr/>
          <a:lstStyle/>
          <a:p>
            <a:r>
              <a:rPr lang="en-US" dirty="0" smtClean="0"/>
              <a:t>Atlas</a:t>
            </a:r>
          </a:p>
          <a:p>
            <a:pPr lvl="1"/>
            <a:r>
              <a:rPr lang="en-US" dirty="0" smtClean="0"/>
              <a:t>Use a mill file to file the entire top of the turnout flat, paying close attention to the frog.  Keep going until all vertical misalignment is eliminated.</a:t>
            </a:r>
          </a:p>
          <a:p>
            <a:pPr lvl="1"/>
            <a:r>
              <a:rPr lang="en-US" dirty="0" smtClean="0"/>
              <a:t>Eliminate all casting flash on running surfaces around the frog.</a:t>
            </a:r>
          </a:p>
          <a:p>
            <a:pPr lvl="1"/>
            <a:r>
              <a:rPr lang="en-US" dirty="0" smtClean="0"/>
              <a:t>Use a jeweler’s file to smooth the sharp edge of the notch at the points and any rough transitions between the points and closure rails.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Correcting alignment problems</a:t>
            </a:r>
            <a:endParaRPr lang="en-US" dirty="0"/>
          </a:p>
        </p:txBody>
      </p:sp>
      <p:sp>
        <p:nvSpPr>
          <p:cNvPr id="3" name="Content Placeholder 2"/>
          <p:cNvSpPr>
            <a:spLocks noGrp="1"/>
          </p:cNvSpPr>
          <p:nvPr>
            <p:ph idx="1"/>
          </p:nvPr>
        </p:nvSpPr>
        <p:spPr/>
        <p:txBody>
          <a:bodyPr/>
          <a:lstStyle/>
          <a:p>
            <a:r>
              <a:rPr lang="en-US" dirty="0" smtClean="0"/>
              <a:t>Atlas (continued)</a:t>
            </a:r>
          </a:p>
          <a:p>
            <a:pPr lvl="1"/>
            <a:r>
              <a:rPr lang="en-US" dirty="0" smtClean="0"/>
              <a:t>Sight down the rails to see if the turnout is straight.  Most are not, due to tie strip casting problems between the frog and the heel of the points.  Use the </a:t>
            </a:r>
            <a:r>
              <a:rPr lang="en-US" dirty="0" err="1" smtClean="0"/>
              <a:t>Dremel</a:t>
            </a:r>
            <a:r>
              <a:rPr lang="en-US" dirty="0" smtClean="0"/>
              <a:t> tool and cutoff disk to cut alternating portions of the webbing under the ties, to essentially turn the problem area into </a:t>
            </a:r>
            <a:r>
              <a:rPr lang="en-US" dirty="0" err="1" smtClean="0"/>
              <a:t>flextrack</a:t>
            </a:r>
            <a:r>
              <a:rPr lang="en-US" dirty="0" smtClean="0"/>
              <a:t> </a:t>
            </a:r>
            <a:r>
              <a:rPr lang="en-US" dirty="0" smtClean="0"/>
              <a:t>(avoid cutting below the heel of the points due to the mechanical and electrical connection there).  Carefully straighten the rails.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Correcting alignment problems</a:t>
            </a:r>
            <a:endParaRPr lang="en-US" dirty="0"/>
          </a:p>
        </p:txBody>
      </p:sp>
      <p:sp>
        <p:nvSpPr>
          <p:cNvPr id="3" name="Content Placeholder 2"/>
          <p:cNvSpPr>
            <a:spLocks noGrp="1"/>
          </p:cNvSpPr>
          <p:nvPr>
            <p:ph idx="1"/>
          </p:nvPr>
        </p:nvSpPr>
        <p:spPr/>
        <p:txBody>
          <a:bodyPr/>
          <a:lstStyle/>
          <a:p>
            <a:r>
              <a:rPr lang="en-US" dirty="0" smtClean="0"/>
              <a:t>Atlas (continued)</a:t>
            </a:r>
          </a:p>
          <a:p>
            <a:pPr lvl="1"/>
            <a:r>
              <a:rPr lang="en-US" dirty="0" smtClean="0"/>
              <a:t>Bend the points as necessary to sit flush against the stock rails.  Be careful not to damage the mechanical connection to the </a:t>
            </a:r>
            <a:r>
              <a:rPr lang="en-US" dirty="0" err="1" smtClean="0"/>
              <a:t>throwbar</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Correcting alignment problems</a:t>
            </a:r>
            <a:endParaRPr lang="en-US" dirty="0"/>
          </a:p>
        </p:txBody>
      </p:sp>
      <p:sp>
        <p:nvSpPr>
          <p:cNvPr id="3" name="Content Placeholder 2"/>
          <p:cNvSpPr>
            <a:spLocks noGrp="1"/>
          </p:cNvSpPr>
          <p:nvPr>
            <p:ph idx="1"/>
          </p:nvPr>
        </p:nvSpPr>
        <p:spPr/>
        <p:txBody>
          <a:bodyPr>
            <a:normAutofit lnSpcReduction="10000"/>
          </a:bodyPr>
          <a:lstStyle/>
          <a:p>
            <a:r>
              <a:rPr lang="en-US" dirty="0" smtClean="0"/>
              <a:t>Shinohara/</a:t>
            </a:r>
            <a:r>
              <a:rPr lang="en-US" dirty="0" err="1" smtClean="0"/>
              <a:t>Walthers</a:t>
            </a:r>
            <a:endParaRPr lang="en-US" dirty="0" smtClean="0"/>
          </a:p>
          <a:p>
            <a:pPr lvl="1"/>
            <a:r>
              <a:rPr lang="en-US" dirty="0" smtClean="0"/>
              <a:t>Use the mill file to file the top of the frog area flat.  The frog point is often high, as are the ends of the wing rails.</a:t>
            </a:r>
          </a:p>
          <a:p>
            <a:pPr lvl="1"/>
            <a:r>
              <a:rPr lang="en-US" dirty="0" smtClean="0"/>
              <a:t>Use a jeweler’s file to sharpen the tops of the points.  Also round off the vertical end of each point rail to eliminate the right angle.</a:t>
            </a:r>
          </a:p>
          <a:p>
            <a:pPr lvl="1"/>
            <a:r>
              <a:rPr lang="en-US" dirty="0" smtClean="0"/>
              <a:t>Remove casting flash and correct crooked tie strips as per Atlas.</a:t>
            </a:r>
          </a:p>
          <a:p>
            <a:pPr lvl="1"/>
            <a:r>
              <a:rPr lang="en-US" dirty="0" smtClean="0"/>
              <a:t>Cut the copper strip under the points out if it starts to interfere with smooth point operation.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Correcting alignment problems</a:t>
            </a:r>
            <a:endParaRPr lang="en-US" dirty="0"/>
          </a:p>
        </p:txBody>
      </p:sp>
      <p:sp>
        <p:nvSpPr>
          <p:cNvPr id="3" name="Content Placeholder 2"/>
          <p:cNvSpPr>
            <a:spLocks noGrp="1"/>
          </p:cNvSpPr>
          <p:nvPr>
            <p:ph idx="1"/>
          </p:nvPr>
        </p:nvSpPr>
        <p:spPr/>
        <p:txBody>
          <a:bodyPr/>
          <a:lstStyle/>
          <a:p>
            <a:r>
              <a:rPr lang="en-US" dirty="0" smtClean="0"/>
              <a:t>Micro Engineering</a:t>
            </a:r>
          </a:p>
          <a:p>
            <a:pPr lvl="1"/>
            <a:r>
              <a:rPr lang="en-US" dirty="0" smtClean="0"/>
              <a:t>Use the mill file to eliminate vertical misalignment at the frog.</a:t>
            </a:r>
          </a:p>
          <a:p>
            <a:pPr lvl="1"/>
            <a:r>
              <a:rPr lang="en-US" dirty="0" smtClean="0"/>
              <a:t>Use jeweler’s files to correct the check gauge.</a:t>
            </a:r>
          </a:p>
          <a:p>
            <a:pPr lvl="1"/>
            <a:r>
              <a:rPr lang="en-US" dirty="0" smtClean="0"/>
              <a:t>File the point rails as per Shinohara/</a:t>
            </a:r>
            <a:r>
              <a:rPr lang="en-US" dirty="0" err="1" smtClean="0"/>
              <a:t>Walthers</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mechanical issues</a:t>
            </a:r>
            <a:endParaRPr lang="en-US" dirty="0"/>
          </a:p>
        </p:txBody>
      </p:sp>
      <p:sp>
        <p:nvSpPr>
          <p:cNvPr id="3" name="Content Placeholder 2"/>
          <p:cNvSpPr>
            <a:spLocks noGrp="1"/>
          </p:cNvSpPr>
          <p:nvPr>
            <p:ph idx="1"/>
          </p:nvPr>
        </p:nvSpPr>
        <p:spPr/>
        <p:txBody>
          <a:bodyPr>
            <a:normAutofit lnSpcReduction="10000"/>
          </a:bodyPr>
          <a:lstStyle/>
          <a:p>
            <a:r>
              <a:rPr lang="en-US" sz="2600" dirty="0" smtClean="0"/>
              <a:t>Check all </a:t>
            </a:r>
            <a:r>
              <a:rPr lang="en-US" sz="2600" dirty="0" err="1" smtClean="0"/>
              <a:t>wheelsets</a:t>
            </a:r>
            <a:r>
              <a:rPr lang="en-US" sz="2600" dirty="0" smtClean="0"/>
              <a:t> for correct gauge.</a:t>
            </a:r>
          </a:p>
          <a:p>
            <a:r>
              <a:rPr lang="en-US" sz="2600" dirty="0" smtClean="0"/>
              <a:t>Ensure all trucks can move properly, both vertically and horizontally.</a:t>
            </a:r>
          </a:p>
          <a:p>
            <a:r>
              <a:rPr lang="en-US" sz="2600" dirty="0" smtClean="0"/>
              <a:t>Get rid of plastic wheels!  Plastic wheels are subject to wobbling due to casting and assembly irregularities, and are prone to build up of crud on the treads.  High quality metal wheels reduce derailments.</a:t>
            </a:r>
          </a:p>
          <a:p>
            <a:r>
              <a:rPr lang="en-US" sz="2600" dirty="0" smtClean="0"/>
              <a:t>Watch coupler trip pin height.</a:t>
            </a:r>
          </a:p>
          <a:p>
            <a:r>
              <a:rPr lang="en-US" sz="2600" dirty="0" smtClean="0"/>
              <a:t>Ensure all rail </a:t>
            </a:r>
            <a:r>
              <a:rPr lang="en-US" sz="2600" dirty="0" smtClean="0"/>
              <a:t>joints are smooth and secure.  I solder all joints at turnouts.</a:t>
            </a:r>
            <a:r>
              <a:rPr lang="en-US" dirty="0" smtClean="0"/>
              <a:t/>
            </a:r>
            <a:br>
              <a:rPr lang="en-US"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 Electrical</a:t>
            </a:r>
            <a:endParaRPr lang="en-US" dirty="0"/>
          </a:p>
        </p:txBody>
      </p:sp>
      <p:sp>
        <p:nvSpPr>
          <p:cNvPr id="3" name="Content Placeholder 2"/>
          <p:cNvSpPr>
            <a:spLocks noGrp="1"/>
          </p:cNvSpPr>
          <p:nvPr>
            <p:ph idx="1"/>
          </p:nvPr>
        </p:nvSpPr>
        <p:spPr/>
        <p:txBody>
          <a:bodyPr>
            <a:normAutofit lnSpcReduction="10000"/>
          </a:bodyPr>
          <a:lstStyle/>
          <a:p>
            <a:r>
              <a:rPr lang="en-US" dirty="0" smtClean="0"/>
              <a:t>Electrical discontinuity can affect all brands.</a:t>
            </a:r>
          </a:p>
          <a:p>
            <a:r>
              <a:rPr lang="en-US" dirty="0" smtClean="0"/>
              <a:t>“DCC friendly” turnouts seem to have fewer problems with discontinuity than others.</a:t>
            </a:r>
          </a:p>
          <a:p>
            <a:r>
              <a:rPr lang="en-US" dirty="0" smtClean="0"/>
              <a:t>On any turnout with a dead frog, power routing from switch machine contacts or a “Frog Juicer” can reduce stalling at the frog.  Such a device can also route power around bad point contacts.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is…</a:t>
            </a:r>
            <a:endParaRPr lang="en-US" dirty="0"/>
          </a:p>
        </p:txBody>
      </p:sp>
      <p:sp>
        <p:nvSpPr>
          <p:cNvPr id="3" name="Content Placeholder 2"/>
          <p:cNvSpPr>
            <a:spLocks noGrp="1"/>
          </p:cNvSpPr>
          <p:nvPr>
            <p:ph idx="1"/>
          </p:nvPr>
        </p:nvSpPr>
        <p:spPr/>
        <p:txBody>
          <a:bodyPr/>
          <a:lstStyle/>
          <a:p>
            <a:r>
              <a:rPr lang="en-US" dirty="0" smtClean="0"/>
              <a:t>Mechanical</a:t>
            </a:r>
          </a:p>
          <a:p>
            <a:r>
              <a:rPr lang="en-US" dirty="0" smtClean="0"/>
              <a:t>Electrical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a:t>
            </a:r>
            <a:r>
              <a:rPr lang="en-US" dirty="0" smtClean="0"/>
              <a:t>ommon electrical issues and fixes</a:t>
            </a:r>
            <a:endParaRPr lang="en-US" dirty="0"/>
          </a:p>
        </p:txBody>
      </p:sp>
      <p:sp>
        <p:nvSpPr>
          <p:cNvPr id="3" name="Content Placeholder 2"/>
          <p:cNvSpPr>
            <a:spLocks noGrp="1"/>
          </p:cNvSpPr>
          <p:nvPr>
            <p:ph idx="1"/>
          </p:nvPr>
        </p:nvSpPr>
        <p:spPr/>
        <p:txBody>
          <a:bodyPr/>
          <a:lstStyle/>
          <a:p>
            <a:r>
              <a:rPr lang="en-US" dirty="0" smtClean="0"/>
              <a:t>Atlas </a:t>
            </a:r>
          </a:p>
          <a:p>
            <a:pPr lvl="1"/>
            <a:r>
              <a:rPr lang="en-US" dirty="0" smtClean="0"/>
              <a:t>Connection at heel of points fails.  This can usually be solved by ensuring a feeder is routing power into each closure rail from both directions, without a stock rail – closure rail connection in between.  In rare cases it may be necessary to run a feeder to the closure rail.</a:t>
            </a:r>
          </a:p>
          <a:p>
            <a:pPr lv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Common electrical issues and fixes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Shinohara/</a:t>
            </a:r>
            <a:r>
              <a:rPr lang="en-US" dirty="0" err="1" smtClean="0"/>
              <a:t>Walthers</a:t>
            </a:r>
            <a:r>
              <a:rPr lang="en-US" dirty="0" smtClean="0"/>
              <a:t> </a:t>
            </a:r>
          </a:p>
          <a:p>
            <a:pPr lvl="1"/>
            <a:r>
              <a:rPr lang="en-US" dirty="0" smtClean="0"/>
              <a:t>Jumper failure (DCC friendly turnouts) – solder a feeder to any dead closure or point rail.</a:t>
            </a:r>
          </a:p>
          <a:p>
            <a:pPr lvl="1"/>
            <a:r>
              <a:rPr lang="en-US" dirty="0" smtClean="0"/>
              <a:t>Dirty points (non- DCC friendly turnouts) – ensure the point/stock rail interface is clean and that points are maintaining good mechanical contact with the stock rails.  A Frog Juicer or other contact device can route power if desired.</a:t>
            </a:r>
          </a:p>
          <a:p>
            <a:pPr lvl="1"/>
            <a:r>
              <a:rPr lang="en-US" dirty="0" smtClean="0"/>
              <a:t>Shorting (non-DCC friendly turnouts) – ensure there are no feeders on any rail leading out of a frog.  Feed stock rails only.  Check electrical gaps.  Watch spacing at points with longer wheelbase steamers.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Common electrical issues and fixes</a:t>
            </a:r>
            <a:endParaRPr lang="en-US" dirty="0"/>
          </a:p>
        </p:txBody>
      </p:sp>
      <p:sp>
        <p:nvSpPr>
          <p:cNvPr id="3" name="Content Placeholder 2"/>
          <p:cNvSpPr>
            <a:spLocks noGrp="1"/>
          </p:cNvSpPr>
          <p:nvPr>
            <p:ph idx="1"/>
          </p:nvPr>
        </p:nvSpPr>
        <p:spPr/>
        <p:txBody>
          <a:bodyPr/>
          <a:lstStyle/>
          <a:p>
            <a:r>
              <a:rPr lang="en-US" dirty="0" smtClean="0"/>
              <a:t>Micro Engineering</a:t>
            </a:r>
          </a:p>
          <a:p>
            <a:pPr lvl="1"/>
            <a:r>
              <a:rPr lang="en-US" dirty="0" smtClean="0"/>
              <a:t>Dead rail heading out of the frog – ME does not provide factory jumpers on its current DCC friendly turnouts.  The user needs to ensure electricity flows to these rails.</a:t>
            </a:r>
          </a:p>
          <a:p>
            <a:pPr lvl="1"/>
            <a:r>
              <a:rPr lang="en-US" dirty="0" smtClean="0"/>
              <a:t>Jumper failure – fix as per Shinohara/</a:t>
            </a:r>
            <a:r>
              <a:rPr lang="en-US" dirty="0" err="1" smtClean="0"/>
              <a:t>Walthers</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a:t>
            </a:r>
            <a:endParaRPr lang="en-US" dirty="0"/>
          </a:p>
        </p:txBody>
      </p:sp>
      <p:sp>
        <p:nvSpPr>
          <p:cNvPr id="3" name="Content Placeholder 2"/>
          <p:cNvSpPr>
            <a:spLocks noGrp="1"/>
          </p:cNvSpPr>
          <p:nvPr>
            <p:ph idx="1"/>
          </p:nvPr>
        </p:nvSpPr>
        <p:spPr/>
        <p:txBody>
          <a:bodyPr/>
          <a:lstStyle/>
          <a:p>
            <a:r>
              <a:rPr lang="en-US" dirty="0" smtClean="0"/>
              <a:t>Take your time to install all </a:t>
            </a:r>
            <a:r>
              <a:rPr lang="en-US" dirty="0" err="1" smtClean="0"/>
              <a:t>trackwork</a:t>
            </a:r>
            <a:r>
              <a:rPr lang="en-US" dirty="0" smtClean="0"/>
              <a:t> carefully, especially turnouts.  Realize that you cannot depend on track components to perform perfectly without tune-up.  </a:t>
            </a:r>
            <a:endParaRPr lang="en-US" dirty="0" smtClean="0"/>
          </a:p>
          <a:p>
            <a:r>
              <a:rPr lang="en-US" dirty="0" err="1" smtClean="0"/>
              <a:t>Trackwork</a:t>
            </a:r>
            <a:r>
              <a:rPr lang="en-US" dirty="0" smtClean="0"/>
              <a:t> will not perform well unless it is built on a good foundation.  Quality roadbed construction is critical for building quality track.</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varies by brand</a:t>
            </a:r>
            <a:endParaRPr lang="en-US" dirty="0"/>
          </a:p>
        </p:txBody>
      </p:sp>
      <p:sp>
        <p:nvSpPr>
          <p:cNvPr id="3" name="Content Placeholder 2"/>
          <p:cNvSpPr>
            <a:spLocks noGrp="1"/>
          </p:cNvSpPr>
          <p:nvPr>
            <p:ph idx="1"/>
          </p:nvPr>
        </p:nvSpPr>
        <p:spPr/>
        <p:txBody>
          <a:bodyPr/>
          <a:lstStyle/>
          <a:p>
            <a:pPr>
              <a:buNone/>
            </a:pPr>
            <a:r>
              <a:rPr lang="en-US" dirty="0" smtClean="0"/>
              <a:t>Brands I have used:</a:t>
            </a:r>
          </a:p>
          <a:p>
            <a:r>
              <a:rPr lang="en-US" dirty="0" smtClean="0"/>
              <a:t>Atlas</a:t>
            </a:r>
          </a:p>
          <a:p>
            <a:r>
              <a:rPr lang="en-US" dirty="0" smtClean="0"/>
              <a:t>Shinohara/</a:t>
            </a:r>
            <a:r>
              <a:rPr lang="en-US" dirty="0" err="1" smtClean="0"/>
              <a:t>Walthers</a:t>
            </a:r>
            <a:endParaRPr lang="en-US" dirty="0" smtClean="0"/>
          </a:p>
          <a:p>
            <a:r>
              <a:rPr lang="en-US" dirty="0" smtClean="0"/>
              <a:t>Micro Engineering</a:t>
            </a:r>
          </a:p>
          <a:p>
            <a:r>
              <a:rPr lang="en-US" dirty="0" smtClean="0"/>
              <a:t>Central Valley (kits)</a:t>
            </a:r>
          </a:p>
          <a:p>
            <a:r>
              <a:rPr lang="en-US" dirty="0" smtClean="0"/>
              <a:t>BK Enterprises and Railway Engineering types that are ready to lay on user-installed ties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important note</a:t>
            </a:r>
            <a:endParaRPr lang="en-US" dirty="0"/>
          </a:p>
        </p:txBody>
      </p:sp>
      <p:sp>
        <p:nvSpPr>
          <p:cNvPr id="3" name="Content Placeholder 2"/>
          <p:cNvSpPr>
            <a:spLocks noGrp="1"/>
          </p:cNvSpPr>
          <p:nvPr>
            <p:ph idx="1"/>
          </p:nvPr>
        </p:nvSpPr>
        <p:spPr/>
        <p:txBody>
          <a:bodyPr/>
          <a:lstStyle/>
          <a:p>
            <a:pPr>
              <a:buNone/>
            </a:pPr>
            <a:r>
              <a:rPr lang="en-US" dirty="0" smtClean="0"/>
              <a:t>Turnouts are not “plug and play.”</a:t>
            </a:r>
          </a:p>
          <a:p>
            <a:r>
              <a:rPr lang="en-US" dirty="0" smtClean="0"/>
              <a:t>Except for </a:t>
            </a:r>
            <a:r>
              <a:rPr lang="en-US" dirty="0" err="1" smtClean="0"/>
              <a:t>handlaid</a:t>
            </a:r>
            <a:r>
              <a:rPr lang="en-US" dirty="0" smtClean="0"/>
              <a:t> and Central Valley kits, no commercial products completely comply with NMRA standards.</a:t>
            </a:r>
          </a:p>
          <a:p>
            <a:r>
              <a:rPr lang="en-US" dirty="0" smtClean="0"/>
              <a:t>Manufacturing variances and lack of NMRA conformance necessitate user intervention to ensure optimum performance.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Tune-up Preparation</a:t>
            </a:r>
            <a:endParaRPr lang="en-US" dirty="0"/>
          </a:p>
        </p:txBody>
      </p:sp>
      <p:sp>
        <p:nvSpPr>
          <p:cNvPr id="3" name="Content Placeholder 2"/>
          <p:cNvSpPr>
            <a:spLocks noGrp="1"/>
          </p:cNvSpPr>
          <p:nvPr>
            <p:ph idx="1"/>
          </p:nvPr>
        </p:nvSpPr>
        <p:spPr/>
        <p:txBody>
          <a:bodyPr/>
          <a:lstStyle/>
          <a:p>
            <a:pPr>
              <a:buNone/>
            </a:pPr>
            <a:r>
              <a:rPr lang="en-US" dirty="0" smtClean="0"/>
              <a:t>Tools</a:t>
            </a:r>
          </a:p>
          <a:p>
            <a:r>
              <a:rPr lang="en-US" dirty="0" smtClean="0"/>
              <a:t>NMRA standards gauge</a:t>
            </a:r>
          </a:p>
          <a:p>
            <a:r>
              <a:rPr lang="en-US" dirty="0" smtClean="0"/>
              <a:t>Flat mill file</a:t>
            </a:r>
          </a:p>
          <a:p>
            <a:r>
              <a:rPr lang="en-US" dirty="0" smtClean="0"/>
              <a:t>Small jeweler’s files</a:t>
            </a:r>
          </a:p>
          <a:p>
            <a:r>
              <a:rPr lang="en-US" dirty="0" smtClean="0"/>
              <a:t>Needle nose pliers</a:t>
            </a:r>
          </a:p>
          <a:p>
            <a:r>
              <a:rPr lang="en-US" dirty="0" err="1" smtClean="0"/>
              <a:t>Dremel</a:t>
            </a:r>
            <a:r>
              <a:rPr lang="en-US" dirty="0" smtClean="0"/>
              <a:t> tool with cut-off disks</a:t>
            </a:r>
          </a:p>
          <a:p>
            <a:r>
              <a:rPr lang="en-US" dirty="0" smtClean="0"/>
              <a:t>Soldering iron, flux and solder</a:t>
            </a:r>
          </a:p>
          <a:p>
            <a:r>
              <a:rPr lang="en-US" dirty="0" smtClean="0"/>
              <a:t>Pin vise and small drills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Gauge</a:t>
            </a:r>
            <a:endParaRPr lang="en-US" dirty="0"/>
          </a:p>
        </p:txBody>
      </p:sp>
      <p:sp>
        <p:nvSpPr>
          <p:cNvPr id="3" name="Content Placeholder 2"/>
          <p:cNvSpPr>
            <a:spLocks noGrp="1"/>
          </p:cNvSpPr>
          <p:nvPr>
            <p:ph idx="1"/>
          </p:nvPr>
        </p:nvSpPr>
        <p:spPr/>
        <p:txBody>
          <a:bodyPr/>
          <a:lstStyle/>
          <a:p>
            <a:pPr>
              <a:buNone/>
            </a:pPr>
            <a:r>
              <a:rPr lang="en-US" dirty="0" smtClean="0"/>
              <a:t>Use an NMRA standards gauge to check the entire turnout.  Know how to properly use the gauge (instructions can be found at the NMRA web site at http://www.nmra.org).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 Gauge Use</a:t>
            </a:r>
            <a:endParaRPr lang="en-US" dirty="0"/>
          </a:p>
        </p:txBody>
      </p:sp>
      <p:pic>
        <p:nvPicPr>
          <p:cNvPr id="4" name="Content Placeholder 3" descr="NMRA gauge.gif"/>
          <p:cNvPicPr>
            <a:picLocks noGrp="1" noChangeAspect="1"/>
          </p:cNvPicPr>
          <p:nvPr>
            <p:ph idx="1"/>
          </p:nvPr>
        </p:nvPicPr>
        <p:blipFill>
          <a:blip r:embed="rId3" cstate="print"/>
          <a:stretch>
            <a:fillRect/>
          </a:stretch>
        </p:blipFill>
        <p:spPr>
          <a:xfrm>
            <a:off x="3143250" y="2066131"/>
            <a:ext cx="2857500" cy="368617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Common gauge issues by brand</a:t>
            </a:r>
            <a:endParaRPr lang="en-US" dirty="0"/>
          </a:p>
        </p:txBody>
      </p:sp>
      <p:sp>
        <p:nvSpPr>
          <p:cNvPr id="3" name="Content Placeholder 2"/>
          <p:cNvSpPr>
            <a:spLocks noGrp="1"/>
          </p:cNvSpPr>
          <p:nvPr>
            <p:ph idx="1"/>
          </p:nvPr>
        </p:nvSpPr>
        <p:spPr/>
        <p:txBody>
          <a:bodyPr/>
          <a:lstStyle/>
          <a:p>
            <a:r>
              <a:rPr lang="en-US" dirty="0" smtClean="0"/>
              <a:t>Atlas: Wide at points (especially code 100 turnouts), wide </a:t>
            </a:r>
            <a:r>
              <a:rPr lang="en-US" dirty="0" err="1" smtClean="0"/>
              <a:t>flangeways</a:t>
            </a:r>
            <a:r>
              <a:rPr lang="en-US" dirty="0" smtClean="0"/>
              <a:t>.</a:t>
            </a:r>
          </a:p>
          <a:p>
            <a:r>
              <a:rPr lang="en-US" dirty="0" smtClean="0"/>
              <a:t>Shinohara/</a:t>
            </a:r>
            <a:r>
              <a:rPr lang="en-US" dirty="0" err="1" smtClean="0"/>
              <a:t>Walthers</a:t>
            </a:r>
            <a:r>
              <a:rPr lang="en-US" dirty="0" smtClean="0"/>
              <a:t>: Incorrect check gauge through frog, wide </a:t>
            </a:r>
            <a:r>
              <a:rPr lang="en-US" dirty="0" err="1" smtClean="0"/>
              <a:t>flangeways</a:t>
            </a:r>
            <a:r>
              <a:rPr lang="en-US" dirty="0" smtClean="0"/>
              <a:t>, </a:t>
            </a:r>
            <a:r>
              <a:rPr lang="en-US" dirty="0" err="1" smtClean="0"/>
              <a:t>Walthers</a:t>
            </a:r>
            <a:r>
              <a:rPr lang="en-US" dirty="0" smtClean="0"/>
              <a:t> 83 wide at ends of all routes.</a:t>
            </a:r>
          </a:p>
          <a:p>
            <a:r>
              <a:rPr lang="en-US" dirty="0" smtClean="0"/>
              <a:t>Micro Engineering: Incorrect check gauge.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Correcting gauge problems</a:t>
            </a:r>
            <a:endParaRPr lang="en-US" dirty="0"/>
          </a:p>
        </p:txBody>
      </p:sp>
      <p:sp>
        <p:nvSpPr>
          <p:cNvPr id="3" name="Content Placeholder 2"/>
          <p:cNvSpPr>
            <a:spLocks noGrp="1"/>
          </p:cNvSpPr>
          <p:nvPr>
            <p:ph idx="1"/>
          </p:nvPr>
        </p:nvSpPr>
        <p:spPr/>
        <p:txBody>
          <a:bodyPr/>
          <a:lstStyle/>
          <a:p>
            <a:r>
              <a:rPr lang="en-US" dirty="0" smtClean="0"/>
              <a:t>Not all can be readily corrected.  The following can…</a:t>
            </a:r>
          </a:p>
          <a:p>
            <a:r>
              <a:rPr lang="en-US" dirty="0" smtClean="0"/>
              <a:t>Atlas points: Carefully bend the stock rail on the diverging route toward the opposite rail at the points.  You may need to drill a few holes for spikes to maintain alignment.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126</TotalTime>
  <Words>1192</Words>
  <Application>Microsoft Office PowerPoint</Application>
  <PresentationFormat>On-screen Show (4:3)</PresentationFormat>
  <Paragraphs>116</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Foundry</vt:lpstr>
      <vt:lpstr>Maximizing Turnout Performance</vt:lpstr>
      <vt:lpstr>Performance is…</vt:lpstr>
      <vt:lpstr>Performance varies by brand</vt:lpstr>
      <vt:lpstr>An important note</vt:lpstr>
      <vt:lpstr>Tune-up Preparation</vt:lpstr>
      <vt:lpstr>Step 1: Gauge</vt:lpstr>
      <vt:lpstr>Proper Gauge Use</vt:lpstr>
      <vt:lpstr>Common gauge issues by brand</vt:lpstr>
      <vt:lpstr>Correcting gauge problems</vt:lpstr>
      <vt:lpstr>Correcting gauge problems</vt:lpstr>
      <vt:lpstr>Step 2: Alignment</vt:lpstr>
      <vt:lpstr>Common alignment problems by brand</vt:lpstr>
      <vt:lpstr>Correcting alignment problems</vt:lpstr>
      <vt:lpstr>Correcting alignment problems</vt:lpstr>
      <vt:lpstr>Correcting alignment problems</vt:lpstr>
      <vt:lpstr>Correcting alignment problems</vt:lpstr>
      <vt:lpstr>Correcting alignment problems</vt:lpstr>
      <vt:lpstr>Other mechanical issues</vt:lpstr>
      <vt:lpstr>Step 3: Electrical</vt:lpstr>
      <vt:lpstr>Common electrical issues and fixes</vt:lpstr>
      <vt:lpstr>Common electrical issues and fixes</vt:lpstr>
      <vt:lpstr>Common electrical issues and fixes</vt:lpstr>
      <vt:lpstr>General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Maximizing Turnout Performance</dc:title>
  <dc:creator> Rob Spangler</dc:creator>
  <cp:lastModifiedBy> Rob Spangler</cp:lastModifiedBy>
  <cp:revision>28</cp:revision>
  <dcterms:created xsi:type="dcterms:W3CDTF">2011-09-12T18:29:56Z</dcterms:created>
  <dcterms:modified xsi:type="dcterms:W3CDTF">2011-09-12T20:36:09Z</dcterms:modified>
</cp:coreProperties>
</file>